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7556500" cy="10699750"/>
  <p:notesSz cx="7556500" cy="106997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2"/>
            <a:ext cx="6428422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91860"/>
            <a:ext cx="5293995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62850" cy="10696575"/>
          </a:xfrm>
          <a:custGeom>
            <a:avLst/>
            <a:gdLst/>
            <a:ahLst/>
            <a:cxnLst/>
            <a:rect l="l" t="t" r="r" b="b"/>
            <a:pathLst>
              <a:path w="7562850" h="10696575">
                <a:moveTo>
                  <a:pt x="7562849" y="10696574"/>
                </a:moveTo>
                <a:lnTo>
                  <a:pt x="0" y="10696574"/>
                </a:lnTo>
                <a:lnTo>
                  <a:pt x="0" y="0"/>
                </a:lnTo>
                <a:lnTo>
                  <a:pt x="7562849" y="0"/>
                </a:lnTo>
                <a:lnTo>
                  <a:pt x="7562849" y="10696574"/>
                </a:lnTo>
                <a:close/>
              </a:path>
            </a:pathLst>
          </a:custGeom>
          <a:solidFill>
            <a:srgbClr val="164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990"/>
            <a:ext cx="6806565" cy="1711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60942"/>
            <a:ext cx="6806565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50768"/>
            <a:ext cx="2420112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49232"/>
            <a:ext cx="7562850" cy="10347960"/>
            <a:chOff x="0" y="349232"/>
            <a:chExt cx="7562850" cy="10347960"/>
          </a:xfrm>
        </p:grpSpPr>
        <p:sp>
          <p:nvSpPr>
            <p:cNvPr id="3" name="object 3" descr=""/>
            <p:cNvSpPr/>
            <p:nvPr/>
          </p:nvSpPr>
          <p:spPr>
            <a:xfrm>
              <a:off x="0" y="2038873"/>
              <a:ext cx="7562850" cy="8658225"/>
            </a:xfrm>
            <a:custGeom>
              <a:avLst/>
              <a:gdLst/>
              <a:ahLst/>
              <a:cxnLst/>
              <a:rect l="l" t="t" r="r" b="b"/>
              <a:pathLst>
                <a:path w="7562850" h="8658225">
                  <a:moveTo>
                    <a:pt x="0" y="8657700"/>
                  </a:moveTo>
                  <a:lnTo>
                    <a:pt x="7562849" y="8657700"/>
                  </a:lnTo>
                  <a:lnTo>
                    <a:pt x="7562849" y="0"/>
                  </a:lnTo>
                  <a:lnTo>
                    <a:pt x="0" y="0"/>
                  </a:lnTo>
                  <a:lnTo>
                    <a:pt x="0" y="8657700"/>
                  </a:lnTo>
                  <a:close/>
                </a:path>
              </a:pathLst>
            </a:custGeom>
            <a:solidFill>
              <a:srgbClr val="164F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10350" y="5008885"/>
              <a:ext cx="6419850" cy="4603750"/>
            </a:xfrm>
            <a:custGeom>
              <a:avLst/>
              <a:gdLst/>
              <a:ahLst/>
              <a:cxnLst/>
              <a:rect l="l" t="t" r="r" b="b"/>
              <a:pathLst>
                <a:path w="6419850" h="4603750">
                  <a:moveTo>
                    <a:pt x="6419284" y="4603184"/>
                  </a:moveTo>
                  <a:lnTo>
                    <a:pt x="0" y="4603184"/>
                  </a:lnTo>
                  <a:lnTo>
                    <a:pt x="0" y="0"/>
                  </a:lnTo>
                  <a:lnTo>
                    <a:pt x="6419284" y="0"/>
                  </a:lnTo>
                  <a:lnTo>
                    <a:pt x="6419284" y="46031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10429" y="5008885"/>
              <a:ext cx="6412865" cy="4600575"/>
            </a:xfrm>
            <a:custGeom>
              <a:avLst/>
              <a:gdLst/>
              <a:ahLst/>
              <a:cxnLst/>
              <a:rect l="l" t="t" r="r" b="b"/>
              <a:pathLst>
                <a:path w="6412865" h="4600575">
                  <a:moveTo>
                    <a:pt x="0" y="0"/>
                  </a:moveTo>
                  <a:lnTo>
                    <a:pt x="6412584" y="0"/>
                  </a:lnTo>
                  <a:lnTo>
                    <a:pt x="6412584" y="4600063"/>
                  </a:lnTo>
                  <a:lnTo>
                    <a:pt x="0" y="4600063"/>
                  </a:lnTo>
                  <a:lnTo>
                    <a:pt x="0" y="0"/>
                  </a:lnTo>
                  <a:close/>
                </a:path>
              </a:pathLst>
            </a:custGeom>
            <a:ln w="571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349232"/>
              <a:ext cx="7562850" cy="1689735"/>
            </a:xfrm>
            <a:custGeom>
              <a:avLst/>
              <a:gdLst/>
              <a:ahLst/>
              <a:cxnLst/>
              <a:rect l="l" t="t" r="r" b="b"/>
              <a:pathLst>
                <a:path w="7562850" h="1689735">
                  <a:moveTo>
                    <a:pt x="0" y="1689641"/>
                  </a:moveTo>
                  <a:lnTo>
                    <a:pt x="7562849" y="1689641"/>
                  </a:lnTo>
                  <a:lnTo>
                    <a:pt x="7562849" y="0"/>
                  </a:lnTo>
                  <a:lnTo>
                    <a:pt x="0" y="0"/>
                  </a:lnTo>
                  <a:lnTo>
                    <a:pt x="0" y="16896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97650" y="2856347"/>
            <a:ext cx="6103620" cy="1827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95" b="1">
                <a:solidFill>
                  <a:srgbClr val="5CE1E6"/>
                </a:solidFill>
                <a:latin typeface="Palatino Linotype"/>
                <a:cs typeface="Palatino Linotype"/>
              </a:rPr>
              <a:t>1.</a:t>
            </a:r>
            <a:r>
              <a:rPr dirty="0" sz="2400" spc="-10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400" spc="90" b="1">
                <a:solidFill>
                  <a:srgbClr val="5CE1E6"/>
                </a:solidFill>
                <a:latin typeface="Palatino Linotype"/>
                <a:cs typeface="Palatino Linotype"/>
              </a:rPr>
              <a:t>Project</a:t>
            </a:r>
            <a:r>
              <a:rPr dirty="0" sz="2400" spc="-10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400" spc="35" b="1">
                <a:solidFill>
                  <a:srgbClr val="5CE1E6"/>
                </a:solidFill>
                <a:latin typeface="Palatino Linotype"/>
                <a:cs typeface="Palatino Linotype"/>
              </a:rPr>
              <a:t>Summary</a:t>
            </a:r>
            <a:endParaRPr sz="24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2270"/>
              </a:spcBef>
            </a:pP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Include</a:t>
            </a:r>
            <a:r>
              <a:rPr dirty="0" sz="1900" spc="6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70" b="1">
                <a:solidFill>
                  <a:srgbClr val="FFFFFF"/>
                </a:solidFill>
                <a:latin typeface="Palatino Linotype"/>
                <a:cs typeface="Palatino Linotype"/>
              </a:rPr>
              <a:t>the</a:t>
            </a:r>
            <a:r>
              <a:rPr dirty="0" sz="1900" spc="6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Palatino Linotype"/>
                <a:cs typeface="Palatino Linotype"/>
              </a:rPr>
              <a:t>following</a:t>
            </a:r>
            <a:r>
              <a:rPr dirty="0" sz="1900" spc="6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in</a:t>
            </a:r>
            <a:r>
              <a:rPr dirty="0" sz="1900" spc="6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your</a:t>
            </a:r>
            <a:r>
              <a:rPr dirty="0" sz="1900" spc="6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Palatino Linotype"/>
                <a:cs typeface="Palatino Linotype"/>
              </a:rPr>
              <a:t>summary:</a:t>
            </a:r>
            <a:endParaRPr sz="1900">
              <a:latin typeface="Palatino Linotype"/>
              <a:cs typeface="Palatino Linotype"/>
            </a:endParaRPr>
          </a:p>
          <a:p>
            <a:pPr marL="12700" marR="5080">
              <a:lnSpc>
                <a:spcPts val="2250"/>
              </a:lnSpc>
              <a:spcBef>
                <a:spcPts val="2325"/>
              </a:spcBef>
            </a:pPr>
            <a:r>
              <a:rPr dirty="0" sz="1900" spc="-110" b="1">
                <a:solidFill>
                  <a:srgbClr val="FFFFFF"/>
                </a:solidFill>
                <a:latin typeface="Palatino Linotype"/>
                <a:cs typeface="Palatino Linotype"/>
              </a:rPr>
              <a:t>A.</a:t>
            </a:r>
            <a:r>
              <a:rPr dirty="0" sz="1900" spc="7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Problem</a:t>
            </a:r>
            <a:r>
              <a:rPr dirty="0" sz="1900" spc="7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65" b="1">
                <a:solidFill>
                  <a:srgbClr val="FFFFFF"/>
                </a:solidFill>
                <a:latin typeface="Palatino Linotype"/>
                <a:cs typeface="Palatino Linotype"/>
              </a:rPr>
              <a:t>Statement</a:t>
            </a:r>
            <a:r>
              <a:rPr dirty="0" sz="1900" spc="7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80" b="1">
                <a:solidFill>
                  <a:srgbClr val="FFFFFF"/>
                </a:solidFill>
                <a:latin typeface="Palatino Linotype"/>
                <a:cs typeface="Palatino Linotype"/>
              </a:rPr>
              <a:t>(50</a:t>
            </a:r>
            <a:r>
              <a:rPr dirty="0" sz="1900" spc="7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words)</a:t>
            </a:r>
            <a:r>
              <a:rPr dirty="0" sz="1900" spc="7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254" b="1">
                <a:solidFill>
                  <a:srgbClr val="FFFFFF"/>
                </a:solidFill>
                <a:latin typeface="Palatino Linotype"/>
                <a:cs typeface="Palatino Linotype"/>
              </a:rPr>
              <a:t>-</a:t>
            </a:r>
            <a:r>
              <a:rPr dirty="0" sz="1900" spc="7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Clearly</a:t>
            </a:r>
            <a:r>
              <a:rPr dirty="0" sz="1900" spc="7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define</a:t>
            </a:r>
            <a:r>
              <a:rPr dirty="0" sz="1900" spc="7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45" b="1">
                <a:solidFill>
                  <a:srgbClr val="FFFFFF"/>
                </a:solidFill>
                <a:latin typeface="Palatino Linotype"/>
                <a:cs typeface="Palatino Linotype"/>
              </a:rPr>
              <a:t>the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issue</a:t>
            </a:r>
            <a:r>
              <a:rPr dirty="0" sz="1900" spc="19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you're</a:t>
            </a:r>
            <a:r>
              <a:rPr dirty="0" sz="1900" spc="19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Palatino Linotype"/>
                <a:cs typeface="Palatino Linotype"/>
              </a:rPr>
              <a:t>addressing.</a:t>
            </a:r>
            <a:endParaRPr sz="1900">
              <a:latin typeface="Palatino Linotype"/>
              <a:cs typeface="Palatino Linotype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0" y="0"/>
            <a:ext cx="7562215" cy="2679700"/>
            <a:chOff x="0" y="0"/>
            <a:chExt cx="7562215" cy="2679700"/>
          </a:xfrm>
        </p:grpSpPr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127" y="576071"/>
              <a:ext cx="6300215" cy="124053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2367" y="2267711"/>
              <a:ext cx="3124199" cy="41147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0" y="0"/>
              <a:ext cx="7562215" cy="349250"/>
            </a:xfrm>
            <a:custGeom>
              <a:avLst/>
              <a:gdLst/>
              <a:ahLst/>
              <a:cxnLst/>
              <a:rect l="l" t="t" r="r" b="b"/>
              <a:pathLst>
                <a:path w="7562215" h="349250">
                  <a:moveTo>
                    <a:pt x="7562007" y="0"/>
                  </a:moveTo>
                  <a:lnTo>
                    <a:pt x="7562007" y="349232"/>
                  </a:lnTo>
                  <a:lnTo>
                    <a:pt x="0" y="349232"/>
                  </a:lnTo>
                  <a:lnTo>
                    <a:pt x="0" y="0"/>
                  </a:lnTo>
                  <a:lnTo>
                    <a:pt x="7562007" y="0"/>
                  </a:lnTo>
                  <a:close/>
                </a:path>
              </a:pathLst>
            </a:custGeom>
            <a:solidFill>
              <a:srgbClr val="0A4257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81905" y="1430051"/>
            <a:ext cx="6470015" cy="3380740"/>
            <a:chOff x="581905" y="1430051"/>
            <a:chExt cx="6470015" cy="3380740"/>
          </a:xfrm>
        </p:grpSpPr>
        <p:sp>
          <p:nvSpPr>
            <p:cNvPr id="3" name="object 3" descr=""/>
            <p:cNvSpPr/>
            <p:nvPr/>
          </p:nvSpPr>
          <p:spPr>
            <a:xfrm>
              <a:off x="610350" y="1458620"/>
              <a:ext cx="6416675" cy="3325495"/>
            </a:xfrm>
            <a:custGeom>
              <a:avLst/>
              <a:gdLst/>
              <a:ahLst/>
              <a:cxnLst/>
              <a:rect l="l" t="t" r="r" b="b"/>
              <a:pathLst>
                <a:path w="6416675" h="3325495">
                  <a:moveTo>
                    <a:pt x="6416550" y="3325176"/>
                  </a:moveTo>
                  <a:lnTo>
                    <a:pt x="0" y="3325176"/>
                  </a:lnTo>
                  <a:lnTo>
                    <a:pt x="0" y="0"/>
                  </a:lnTo>
                  <a:lnTo>
                    <a:pt x="6416550" y="0"/>
                  </a:lnTo>
                  <a:lnTo>
                    <a:pt x="6416550" y="33251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10474" y="1458620"/>
              <a:ext cx="6412865" cy="3323590"/>
            </a:xfrm>
            <a:custGeom>
              <a:avLst/>
              <a:gdLst/>
              <a:ahLst/>
              <a:cxnLst/>
              <a:rect l="l" t="t" r="r" b="b"/>
              <a:pathLst>
                <a:path w="6412865" h="3323590">
                  <a:moveTo>
                    <a:pt x="0" y="0"/>
                  </a:moveTo>
                  <a:lnTo>
                    <a:pt x="6412495" y="0"/>
                  </a:lnTo>
                  <a:lnTo>
                    <a:pt x="6412495" y="3323025"/>
                  </a:lnTo>
                  <a:lnTo>
                    <a:pt x="0" y="3323025"/>
                  </a:lnTo>
                  <a:lnTo>
                    <a:pt x="0" y="0"/>
                  </a:lnTo>
                  <a:close/>
                </a:path>
              </a:pathLst>
            </a:custGeom>
            <a:ln w="571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597650" y="300488"/>
            <a:ext cx="6174740" cy="887094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2250"/>
              </a:lnSpc>
              <a:spcBef>
                <a:spcPts val="200"/>
              </a:spcBef>
            </a:pP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B.</a:t>
            </a:r>
            <a:r>
              <a:rPr dirty="0" sz="1900" spc="1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Proposed</a:t>
            </a:r>
            <a:r>
              <a:rPr dirty="0" sz="1900" spc="114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Solution</a:t>
            </a:r>
            <a:r>
              <a:rPr dirty="0" sz="1900" spc="1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120" b="1">
                <a:solidFill>
                  <a:srgbClr val="FFFFFF"/>
                </a:solidFill>
                <a:latin typeface="Palatino Linotype"/>
                <a:cs typeface="Palatino Linotype"/>
              </a:rPr>
              <a:t>(200</a:t>
            </a:r>
            <a:r>
              <a:rPr dirty="0" sz="1900" spc="114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words)</a:t>
            </a:r>
            <a:r>
              <a:rPr dirty="0" sz="1900" spc="1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250" b="1">
                <a:solidFill>
                  <a:srgbClr val="FFFFFF"/>
                </a:solidFill>
                <a:latin typeface="Palatino Linotype"/>
                <a:cs typeface="Palatino Linotype"/>
              </a:rPr>
              <a:t>-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Describe</a:t>
            </a:r>
            <a:r>
              <a:rPr dirty="0" sz="1900" spc="114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how</a:t>
            </a:r>
            <a:r>
              <a:rPr dirty="0" sz="1900" spc="114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20" b="1">
                <a:solidFill>
                  <a:srgbClr val="FFFFFF"/>
                </a:solidFill>
                <a:latin typeface="Palatino Linotype"/>
                <a:cs typeface="Palatino Linotype"/>
              </a:rPr>
              <a:t>your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idea</a:t>
            </a:r>
            <a:r>
              <a:rPr dirty="0" sz="1900" spc="7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50" b="1">
                <a:solidFill>
                  <a:srgbClr val="FFFFFF"/>
                </a:solidFill>
                <a:latin typeface="Palatino Linotype"/>
                <a:cs typeface="Palatino Linotype"/>
              </a:rPr>
              <a:t>tackles</a:t>
            </a:r>
            <a:r>
              <a:rPr dirty="0" sz="1900" spc="7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70" b="1">
                <a:solidFill>
                  <a:srgbClr val="FFFFFF"/>
                </a:solidFill>
                <a:latin typeface="Palatino Linotype"/>
                <a:cs typeface="Palatino Linotype"/>
              </a:rPr>
              <a:t>the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problem.</a:t>
            </a:r>
            <a:r>
              <a:rPr dirty="0" sz="1900" spc="7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Include</a:t>
            </a:r>
            <a:r>
              <a:rPr dirty="0" sz="1900" spc="7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any</a:t>
            </a:r>
            <a:r>
              <a:rPr dirty="0" sz="1900" spc="7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Palatino Linotype"/>
                <a:cs typeface="Palatino Linotype"/>
              </a:rPr>
              <a:t>technology, </a:t>
            </a:r>
            <a:r>
              <a:rPr dirty="0" sz="1900" spc="60" b="1">
                <a:solidFill>
                  <a:srgbClr val="FFFFFF"/>
                </a:solidFill>
                <a:latin typeface="Palatino Linotype"/>
                <a:cs typeface="Palatino Linotype"/>
              </a:rPr>
              <a:t>process,</a:t>
            </a:r>
            <a:r>
              <a:rPr dirty="0" sz="1900" spc="7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85" b="1">
                <a:solidFill>
                  <a:srgbClr val="FFFFFF"/>
                </a:solidFill>
                <a:latin typeface="Palatino Linotype"/>
                <a:cs typeface="Palatino Linotype"/>
              </a:rPr>
              <a:t>or</a:t>
            </a:r>
            <a:r>
              <a:rPr dirty="0" sz="1900" spc="7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social</a:t>
            </a:r>
            <a:r>
              <a:rPr dirty="0" sz="1900" spc="7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50" b="1">
                <a:solidFill>
                  <a:srgbClr val="FFFFFF"/>
                </a:solidFill>
                <a:latin typeface="Palatino Linotype"/>
                <a:cs typeface="Palatino Linotype"/>
              </a:rPr>
              <a:t>impact</a:t>
            </a:r>
            <a:r>
              <a:rPr dirty="0" sz="1900" spc="7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50" b="1">
                <a:solidFill>
                  <a:srgbClr val="FFFFFF"/>
                </a:solidFill>
                <a:latin typeface="Palatino Linotype"/>
                <a:cs typeface="Palatino Linotype"/>
              </a:rPr>
              <a:t>strategy.</a:t>
            </a:r>
            <a:endParaRPr sz="1900">
              <a:latin typeface="Palatino Linotype"/>
              <a:cs typeface="Palatino Linotyp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23153" y="5321434"/>
            <a:ext cx="6229350" cy="117284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2250"/>
              </a:lnSpc>
              <a:spcBef>
                <a:spcPts val="200"/>
              </a:spcBef>
            </a:pP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C.</a:t>
            </a:r>
            <a:r>
              <a:rPr dirty="0" sz="1900" spc="7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50" b="1">
                <a:solidFill>
                  <a:srgbClr val="FFFFFF"/>
                </a:solidFill>
                <a:latin typeface="Palatino Linotype"/>
                <a:cs typeface="Palatino Linotype"/>
              </a:rPr>
              <a:t>Impact</a:t>
            </a:r>
            <a:r>
              <a:rPr dirty="0" sz="1900" spc="8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Description</a:t>
            </a:r>
            <a:r>
              <a:rPr dirty="0" sz="1900" spc="8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135" b="1">
                <a:solidFill>
                  <a:srgbClr val="FFFFFF"/>
                </a:solidFill>
                <a:latin typeface="Palatino Linotype"/>
                <a:cs typeface="Palatino Linotype"/>
              </a:rPr>
              <a:t>(300</a:t>
            </a:r>
            <a:r>
              <a:rPr dirty="0" sz="1900" spc="8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words)</a:t>
            </a:r>
            <a:r>
              <a:rPr dirty="0" sz="1900" spc="7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250" b="1">
                <a:solidFill>
                  <a:srgbClr val="FFFFFF"/>
                </a:solidFill>
                <a:latin typeface="Palatino Linotype"/>
                <a:cs typeface="Palatino Linotype"/>
              </a:rPr>
              <a:t>-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How</a:t>
            </a:r>
            <a:r>
              <a:rPr dirty="0" sz="1900" spc="8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does</a:t>
            </a:r>
            <a:r>
              <a:rPr dirty="0" sz="1900" spc="8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20" b="1">
                <a:solidFill>
                  <a:srgbClr val="FFFFFF"/>
                </a:solidFill>
                <a:latin typeface="Palatino Linotype"/>
                <a:cs typeface="Palatino Linotype"/>
              </a:rPr>
              <a:t>your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solution</a:t>
            </a:r>
            <a:r>
              <a:rPr dirty="0" sz="1900" spc="1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50" b="1">
                <a:solidFill>
                  <a:srgbClr val="FFFFFF"/>
                </a:solidFill>
                <a:latin typeface="Palatino Linotype"/>
                <a:cs typeface="Palatino Linotype"/>
              </a:rPr>
              <a:t>impact</a:t>
            </a:r>
            <a:r>
              <a:rPr dirty="0" sz="1900" spc="114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specific</a:t>
            </a:r>
            <a:r>
              <a:rPr dirty="0" sz="1900" spc="1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85" b="1">
                <a:solidFill>
                  <a:srgbClr val="FFFFFF"/>
                </a:solidFill>
                <a:latin typeface="Palatino Linotype"/>
                <a:cs typeface="Palatino Linotype"/>
              </a:rPr>
              <a:t>metrics</a:t>
            </a:r>
            <a:r>
              <a:rPr dirty="0" sz="1900" spc="114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(e.g.,</a:t>
            </a:r>
            <a:r>
              <a:rPr dirty="0" sz="1900" spc="1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Palatino Linotype"/>
                <a:cs typeface="Palatino Linotype"/>
              </a:rPr>
              <a:t>health, </a:t>
            </a:r>
            <a:r>
              <a:rPr dirty="0" sz="1900" spc="10" b="1">
                <a:solidFill>
                  <a:srgbClr val="FFFFFF"/>
                </a:solidFill>
                <a:latin typeface="Palatino Linotype"/>
                <a:cs typeface="Palatino Linotype"/>
              </a:rPr>
              <a:t>environment,</a:t>
            </a:r>
            <a:r>
              <a:rPr dirty="0" sz="1900" spc="12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10" b="1">
                <a:solidFill>
                  <a:srgbClr val="FFFFFF"/>
                </a:solidFill>
                <a:latin typeface="Palatino Linotype"/>
                <a:cs typeface="Palatino Linotype"/>
              </a:rPr>
              <a:t>economy)?</a:t>
            </a:r>
            <a:r>
              <a:rPr dirty="0" sz="1900" spc="12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10" b="1">
                <a:solidFill>
                  <a:srgbClr val="FFFFFF"/>
                </a:solidFill>
                <a:latin typeface="Palatino Linotype"/>
                <a:cs typeface="Palatino Linotype"/>
              </a:rPr>
              <a:t>Highlight</a:t>
            </a:r>
            <a:r>
              <a:rPr dirty="0" sz="1900" spc="12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65" b="1">
                <a:solidFill>
                  <a:srgbClr val="FFFFFF"/>
                </a:solidFill>
                <a:latin typeface="Palatino Linotype"/>
                <a:cs typeface="Palatino Linotype"/>
              </a:rPr>
              <a:t>its</a:t>
            </a:r>
            <a:r>
              <a:rPr dirty="0" sz="1900" spc="12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45" b="1">
                <a:solidFill>
                  <a:srgbClr val="FFFFFF"/>
                </a:solidFill>
                <a:latin typeface="Palatino Linotype"/>
                <a:cs typeface="Palatino Linotype"/>
              </a:rPr>
              <a:t>contribution</a:t>
            </a:r>
            <a:r>
              <a:rPr dirty="0" sz="1900" spc="12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50" b="1">
                <a:solidFill>
                  <a:srgbClr val="FFFFFF"/>
                </a:solidFill>
                <a:latin typeface="Palatino Linotype"/>
                <a:cs typeface="Palatino Linotype"/>
              </a:rPr>
              <a:t>to </a:t>
            </a:r>
            <a:r>
              <a:rPr dirty="0" sz="1900" spc="70" b="1">
                <a:solidFill>
                  <a:srgbClr val="FFFFFF"/>
                </a:solidFill>
                <a:latin typeface="Palatino Linotype"/>
                <a:cs typeface="Palatino Linotype"/>
              </a:rPr>
              <a:t>the</a:t>
            </a:r>
            <a:r>
              <a:rPr dirty="0" sz="1900" spc="2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20" b="1">
                <a:solidFill>
                  <a:srgbClr val="FFFFFF"/>
                </a:solidFill>
                <a:latin typeface="Palatino Linotype"/>
                <a:cs typeface="Palatino Linotype"/>
              </a:rPr>
              <a:t>SDGs</a:t>
            </a:r>
            <a:endParaRPr sz="1900">
              <a:latin typeface="Palatino Linotype"/>
              <a:cs typeface="Palatino Linotype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507374" y="6736848"/>
            <a:ext cx="6546215" cy="3381375"/>
            <a:chOff x="507374" y="6736848"/>
            <a:chExt cx="6546215" cy="3381375"/>
          </a:xfrm>
        </p:grpSpPr>
        <p:sp>
          <p:nvSpPr>
            <p:cNvPr id="8" name="object 8" descr=""/>
            <p:cNvSpPr/>
            <p:nvPr/>
          </p:nvSpPr>
          <p:spPr>
            <a:xfrm>
              <a:off x="535853" y="6765424"/>
              <a:ext cx="6491605" cy="3325495"/>
            </a:xfrm>
            <a:custGeom>
              <a:avLst/>
              <a:gdLst/>
              <a:ahLst/>
              <a:cxnLst/>
              <a:rect l="l" t="t" r="r" b="b"/>
              <a:pathLst>
                <a:path w="6491605" h="3325495">
                  <a:moveTo>
                    <a:pt x="6491141" y="3325176"/>
                  </a:moveTo>
                  <a:lnTo>
                    <a:pt x="0" y="3325176"/>
                  </a:lnTo>
                  <a:lnTo>
                    <a:pt x="0" y="0"/>
                  </a:lnTo>
                  <a:lnTo>
                    <a:pt x="6491141" y="0"/>
                  </a:lnTo>
                  <a:lnTo>
                    <a:pt x="6491141" y="33251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5951" y="6765425"/>
              <a:ext cx="6489065" cy="3324225"/>
            </a:xfrm>
            <a:custGeom>
              <a:avLst/>
              <a:gdLst/>
              <a:ahLst/>
              <a:cxnLst/>
              <a:rect l="l" t="t" r="r" b="b"/>
              <a:pathLst>
                <a:path w="6489065" h="3324225">
                  <a:moveTo>
                    <a:pt x="0" y="0"/>
                  </a:moveTo>
                  <a:lnTo>
                    <a:pt x="6488775" y="0"/>
                  </a:lnTo>
                  <a:lnTo>
                    <a:pt x="6488775" y="3323963"/>
                  </a:lnTo>
                  <a:lnTo>
                    <a:pt x="0" y="3323963"/>
                  </a:lnTo>
                  <a:lnTo>
                    <a:pt x="0" y="0"/>
                  </a:lnTo>
                  <a:close/>
                </a:path>
              </a:pathLst>
            </a:custGeom>
            <a:ln w="57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81873" y="2085416"/>
            <a:ext cx="6246495" cy="3287395"/>
            <a:chOff x="581873" y="2085416"/>
            <a:chExt cx="6246495" cy="3287395"/>
          </a:xfrm>
        </p:grpSpPr>
        <p:sp>
          <p:nvSpPr>
            <p:cNvPr id="3" name="object 3" descr=""/>
            <p:cNvSpPr/>
            <p:nvPr/>
          </p:nvSpPr>
          <p:spPr>
            <a:xfrm>
              <a:off x="610350" y="2113969"/>
              <a:ext cx="6190615" cy="3234055"/>
            </a:xfrm>
            <a:custGeom>
              <a:avLst/>
              <a:gdLst/>
              <a:ahLst/>
              <a:cxnLst/>
              <a:rect l="l" t="t" r="r" b="b"/>
              <a:pathLst>
                <a:path w="6190615" h="3234054">
                  <a:moveTo>
                    <a:pt x="6223000" y="3251200"/>
                  </a:moveTo>
                  <a:lnTo>
                    <a:pt x="0" y="3251200"/>
                  </a:lnTo>
                  <a:lnTo>
                    <a:pt x="0" y="0"/>
                  </a:lnTo>
                  <a:lnTo>
                    <a:pt x="6223000" y="0"/>
                  </a:lnTo>
                  <a:lnTo>
                    <a:pt x="6223000" y="3251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10426" y="2113969"/>
              <a:ext cx="6189345" cy="3230245"/>
            </a:xfrm>
            <a:custGeom>
              <a:avLst/>
              <a:gdLst/>
              <a:ahLst/>
              <a:cxnLst/>
              <a:rect l="l" t="t" r="r" b="b"/>
              <a:pathLst>
                <a:path w="6189345" h="3230245">
                  <a:moveTo>
                    <a:pt x="0" y="0"/>
                  </a:moveTo>
                  <a:lnTo>
                    <a:pt x="6188832" y="0"/>
                  </a:lnTo>
                  <a:lnTo>
                    <a:pt x="6188832" y="3230192"/>
                  </a:lnTo>
                  <a:lnTo>
                    <a:pt x="0" y="3230192"/>
                  </a:lnTo>
                  <a:lnTo>
                    <a:pt x="0" y="0"/>
                  </a:lnTo>
                  <a:close/>
                </a:path>
              </a:pathLst>
            </a:custGeom>
            <a:ln w="57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597650" y="293786"/>
            <a:ext cx="5772785" cy="1617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5CE1E6"/>
                </a:solidFill>
                <a:latin typeface="Palatino Linotype"/>
                <a:cs typeface="Palatino Linotype"/>
              </a:rPr>
              <a:t>2.</a:t>
            </a:r>
            <a:r>
              <a:rPr dirty="0" sz="2400" spc="-35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400" spc="-10" b="1">
                <a:solidFill>
                  <a:srgbClr val="5CE1E6"/>
                </a:solidFill>
                <a:latin typeface="Palatino Linotype"/>
                <a:cs typeface="Palatino Linotype"/>
              </a:rPr>
              <a:t>Goal</a:t>
            </a:r>
            <a:r>
              <a:rPr dirty="0" sz="2400" spc="-30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400" spc="-10" b="1">
                <a:solidFill>
                  <a:srgbClr val="5CE1E6"/>
                </a:solidFill>
                <a:latin typeface="Palatino Linotype"/>
                <a:cs typeface="Palatino Linotype"/>
              </a:rPr>
              <a:t>Definition</a:t>
            </a:r>
            <a:endParaRPr sz="2400">
              <a:latin typeface="Palatino Linotype"/>
              <a:cs typeface="Palatino Linotype"/>
            </a:endParaRPr>
          </a:p>
          <a:p>
            <a:pPr algn="just" marL="12700" marR="5080">
              <a:lnSpc>
                <a:spcPts val="2250"/>
              </a:lnSpc>
              <a:spcBef>
                <a:spcPts val="2970"/>
              </a:spcBef>
            </a:pPr>
            <a:r>
              <a:rPr dirty="0" sz="1900" spc="-110" b="1">
                <a:solidFill>
                  <a:srgbClr val="FFFFFF"/>
                </a:solidFill>
                <a:latin typeface="Palatino Linotype"/>
                <a:cs typeface="Palatino Linotype"/>
              </a:rPr>
              <a:t>A.</a:t>
            </a:r>
            <a:r>
              <a:rPr dirty="0" sz="1900" spc="3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55" b="1">
                <a:solidFill>
                  <a:srgbClr val="FFFFFF"/>
                </a:solidFill>
                <a:latin typeface="Palatino Linotype"/>
                <a:cs typeface="Palatino Linotype"/>
              </a:rPr>
              <a:t>Primary</a:t>
            </a:r>
            <a:r>
              <a:rPr dirty="0" sz="1900" spc="3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80" b="1">
                <a:solidFill>
                  <a:srgbClr val="FFFFFF"/>
                </a:solidFill>
                <a:latin typeface="Palatino Linotype"/>
                <a:cs typeface="Palatino Linotype"/>
              </a:rPr>
              <a:t>Goal/Metric:</a:t>
            </a:r>
            <a:r>
              <a:rPr dirty="0" sz="1900" spc="3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50" b="1">
                <a:solidFill>
                  <a:srgbClr val="FFFFFF"/>
                </a:solidFill>
                <a:latin typeface="Palatino Linotype"/>
                <a:cs typeface="Palatino Linotype"/>
              </a:rPr>
              <a:t>What</a:t>
            </a:r>
            <a:r>
              <a:rPr dirty="0" sz="1900" spc="3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key</a:t>
            </a:r>
            <a:r>
              <a:rPr dirty="0" sz="1900" spc="3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85" b="1">
                <a:solidFill>
                  <a:srgbClr val="FFFFFF"/>
                </a:solidFill>
                <a:latin typeface="Palatino Linotype"/>
                <a:cs typeface="Palatino Linotype"/>
              </a:rPr>
              <a:t>metric</a:t>
            </a:r>
            <a:r>
              <a:rPr dirty="0" sz="1900" spc="3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85" b="1">
                <a:solidFill>
                  <a:srgbClr val="FFFFFF"/>
                </a:solidFill>
                <a:latin typeface="Palatino Linotype"/>
                <a:cs typeface="Palatino Linotype"/>
              </a:rPr>
              <a:t>are</a:t>
            </a:r>
            <a:r>
              <a:rPr dirty="0" sz="1900" spc="3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25" b="1">
                <a:solidFill>
                  <a:srgbClr val="FFFFFF"/>
                </a:solidFill>
                <a:latin typeface="Palatino Linotype"/>
                <a:cs typeface="Palatino Linotype"/>
              </a:rPr>
              <a:t>you </a:t>
            </a:r>
            <a:r>
              <a:rPr dirty="0" sz="1900" spc="60" b="1">
                <a:solidFill>
                  <a:srgbClr val="FFFFFF"/>
                </a:solidFill>
                <a:latin typeface="Palatino Linotype"/>
                <a:cs typeface="Palatino Linotype"/>
              </a:rPr>
              <a:t>targeting</a:t>
            </a:r>
            <a:r>
              <a:rPr dirty="0" sz="1900" spc="7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(e.g.,</a:t>
            </a:r>
            <a:r>
              <a:rPr dirty="0" sz="1900" spc="8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50" b="1">
                <a:solidFill>
                  <a:srgbClr val="FFFFFF"/>
                </a:solidFill>
                <a:latin typeface="Palatino Linotype"/>
                <a:cs typeface="Palatino Linotype"/>
              </a:rPr>
              <a:t>reduction</a:t>
            </a:r>
            <a:r>
              <a:rPr dirty="0" sz="1900" spc="8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in</a:t>
            </a:r>
            <a:r>
              <a:rPr dirty="0" sz="1900" spc="8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emissions,</a:t>
            </a:r>
            <a:r>
              <a:rPr dirty="0" sz="1900" spc="7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65" b="1">
                <a:solidFill>
                  <a:srgbClr val="FFFFFF"/>
                </a:solidFill>
                <a:latin typeface="Palatino Linotype"/>
                <a:cs typeface="Palatino Linotype"/>
              </a:rPr>
              <a:t>increase</a:t>
            </a:r>
            <a:r>
              <a:rPr dirty="0" sz="1900" spc="8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25" b="1">
                <a:solidFill>
                  <a:srgbClr val="FFFFFF"/>
                </a:solidFill>
                <a:latin typeface="Palatino Linotype"/>
                <a:cs typeface="Palatino Linotype"/>
              </a:rPr>
              <a:t>in </a:t>
            </a:r>
            <a:r>
              <a:rPr dirty="0" sz="1900" spc="75" b="1">
                <a:solidFill>
                  <a:srgbClr val="FFFFFF"/>
                </a:solidFill>
                <a:latin typeface="Palatino Linotype"/>
                <a:cs typeface="Palatino Linotype"/>
              </a:rPr>
              <a:t>access,</a:t>
            </a:r>
            <a:r>
              <a:rPr dirty="0" sz="1900" spc="18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improvement</a:t>
            </a:r>
            <a:r>
              <a:rPr dirty="0" sz="1900" spc="18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in</a:t>
            </a:r>
            <a:r>
              <a:rPr dirty="0" sz="1900" spc="18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Palatino Linotype"/>
                <a:cs typeface="Palatino Linotype"/>
              </a:rPr>
              <a:t>efficiency)?</a:t>
            </a:r>
            <a:endParaRPr sz="1900">
              <a:latin typeface="Palatino Linotype"/>
              <a:cs typeface="Palatino Linotyp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97650" y="5711371"/>
            <a:ext cx="6118225" cy="60134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2250"/>
              </a:lnSpc>
              <a:spcBef>
                <a:spcPts val="200"/>
              </a:spcBef>
            </a:pPr>
            <a:r>
              <a:rPr dirty="0" sz="1900" spc="10" b="1">
                <a:solidFill>
                  <a:srgbClr val="FFFFFF"/>
                </a:solidFill>
                <a:latin typeface="Palatino Linotype"/>
                <a:cs typeface="Palatino Linotype"/>
              </a:rPr>
              <a:t>B.</a:t>
            </a:r>
            <a:r>
              <a:rPr dirty="0" sz="1900" spc="9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10" b="1">
                <a:solidFill>
                  <a:srgbClr val="FFFFFF"/>
                </a:solidFill>
                <a:latin typeface="Palatino Linotype"/>
                <a:cs typeface="Palatino Linotype"/>
              </a:rPr>
              <a:t>Differentiator:</a:t>
            </a:r>
            <a:r>
              <a:rPr dirty="0" sz="1900" spc="10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How</a:t>
            </a:r>
            <a:r>
              <a:rPr dirty="0" sz="1900" spc="10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10" b="1">
                <a:solidFill>
                  <a:srgbClr val="FFFFFF"/>
                </a:solidFill>
                <a:latin typeface="Palatino Linotype"/>
                <a:cs typeface="Palatino Linotype"/>
              </a:rPr>
              <a:t>does</a:t>
            </a:r>
            <a:r>
              <a:rPr dirty="0" sz="1900" spc="9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10" b="1">
                <a:solidFill>
                  <a:srgbClr val="FFFFFF"/>
                </a:solidFill>
                <a:latin typeface="Palatino Linotype"/>
                <a:cs typeface="Palatino Linotype"/>
              </a:rPr>
              <a:t>your</a:t>
            </a:r>
            <a:r>
              <a:rPr dirty="0" sz="1900" spc="10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10" b="1">
                <a:solidFill>
                  <a:srgbClr val="FFFFFF"/>
                </a:solidFill>
                <a:latin typeface="Palatino Linotype"/>
                <a:cs typeface="Palatino Linotype"/>
              </a:rPr>
              <a:t>solution</a:t>
            </a:r>
            <a:r>
              <a:rPr dirty="0" sz="1900" spc="10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10" b="1">
                <a:solidFill>
                  <a:srgbClr val="FFFFFF"/>
                </a:solidFill>
                <a:latin typeface="Palatino Linotype"/>
                <a:cs typeface="Palatino Linotype"/>
              </a:rPr>
              <a:t>differ</a:t>
            </a:r>
            <a:r>
              <a:rPr dirty="0" sz="1900" spc="9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20" b="1">
                <a:solidFill>
                  <a:srgbClr val="FFFFFF"/>
                </a:solidFill>
                <a:latin typeface="Palatino Linotype"/>
                <a:cs typeface="Palatino Linotype"/>
              </a:rPr>
              <a:t>from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existing</a:t>
            </a:r>
            <a:r>
              <a:rPr dirty="0" sz="1900" spc="19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55" b="1">
                <a:solidFill>
                  <a:srgbClr val="FFFFFF"/>
                </a:solidFill>
                <a:latin typeface="Palatino Linotype"/>
                <a:cs typeface="Palatino Linotype"/>
              </a:rPr>
              <a:t>ones?</a:t>
            </a:r>
            <a:r>
              <a:rPr dirty="0" sz="1900" spc="19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What’s</a:t>
            </a:r>
            <a:r>
              <a:rPr dirty="0" sz="1900" spc="20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your</a:t>
            </a:r>
            <a:r>
              <a:rPr dirty="0" sz="1900" spc="19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innovation</a:t>
            </a:r>
            <a:r>
              <a:rPr dirty="0" sz="1900" spc="20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Palatino Linotype"/>
                <a:cs typeface="Palatino Linotype"/>
              </a:rPr>
              <a:t>edge?</a:t>
            </a:r>
            <a:endParaRPr sz="1900">
              <a:latin typeface="Palatino Linotype"/>
              <a:cs typeface="Palatino Linotype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507374" y="6736848"/>
            <a:ext cx="6546215" cy="3381375"/>
            <a:chOff x="507374" y="6736848"/>
            <a:chExt cx="6546215" cy="3381375"/>
          </a:xfrm>
        </p:grpSpPr>
        <p:sp>
          <p:nvSpPr>
            <p:cNvPr id="8" name="object 8" descr=""/>
            <p:cNvSpPr/>
            <p:nvPr/>
          </p:nvSpPr>
          <p:spPr>
            <a:xfrm>
              <a:off x="535853" y="6765424"/>
              <a:ext cx="6491605" cy="3325495"/>
            </a:xfrm>
            <a:custGeom>
              <a:avLst/>
              <a:gdLst/>
              <a:ahLst/>
              <a:cxnLst/>
              <a:rect l="l" t="t" r="r" b="b"/>
              <a:pathLst>
                <a:path w="6491605" h="3325495">
                  <a:moveTo>
                    <a:pt x="6491141" y="3325176"/>
                  </a:moveTo>
                  <a:lnTo>
                    <a:pt x="0" y="3325176"/>
                  </a:lnTo>
                  <a:lnTo>
                    <a:pt x="0" y="0"/>
                  </a:lnTo>
                  <a:lnTo>
                    <a:pt x="6491141" y="0"/>
                  </a:lnTo>
                  <a:lnTo>
                    <a:pt x="6491141" y="33251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5951" y="6765425"/>
              <a:ext cx="6489065" cy="3324225"/>
            </a:xfrm>
            <a:custGeom>
              <a:avLst/>
              <a:gdLst/>
              <a:ahLst/>
              <a:cxnLst/>
              <a:rect l="l" t="t" r="r" b="b"/>
              <a:pathLst>
                <a:path w="6489065" h="3324225">
                  <a:moveTo>
                    <a:pt x="0" y="0"/>
                  </a:moveTo>
                  <a:lnTo>
                    <a:pt x="6488775" y="0"/>
                  </a:lnTo>
                  <a:lnTo>
                    <a:pt x="6488775" y="3323963"/>
                  </a:lnTo>
                  <a:lnTo>
                    <a:pt x="0" y="3323963"/>
                  </a:lnTo>
                  <a:lnTo>
                    <a:pt x="0" y="0"/>
                  </a:lnTo>
                  <a:close/>
                </a:path>
              </a:pathLst>
            </a:custGeom>
            <a:ln w="57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81856" y="1363606"/>
            <a:ext cx="6249670" cy="3640454"/>
            <a:chOff x="581856" y="1363606"/>
            <a:chExt cx="6249670" cy="3640454"/>
          </a:xfrm>
        </p:grpSpPr>
        <p:sp>
          <p:nvSpPr>
            <p:cNvPr id="3" name="object 3" descr=""/>
            <p:cNvSpPr/>
            <p:nvPr/>
          </p:nvSpPr>
          <p:spPr>
            <a:xfrm>
              <a:off x="610350" y="1392174"/>
              <a:ext cx="6189980" cy="3585210"/>
            </a:xfrm>
            <a:custGeom>
              <a:avLst/>
              <a:gdLst/>
              <a:ahLst/>
              <a:cxnLst/>
              <a:rect l="l" t="t" r="r" b="b"/>
              <a:pathLst>
                <a:path w="6189980" h="3585210">
                  <a:moveTo>
                    <a:pt x="6189942" y="3585124"/>
                  </a:moveTo>
                  <a:lnTo>
                    <a:pt x="0" y="3585124"/>
                  </a:lnTo>
                  <a:lnTo>
                    <a:pt x="0" y="0"/>
                  </a:lnTo>
                  <a:lnTo>
                    <a:pt x="6189942" y="0"/>
                  </a:lnTo>
                  <a:lnTo>
                    <a:pt x="6189942" y="35851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10424" y="1392173"/>
              <a:ext cx="6192520" cy="3583304"/>
            </a:xfrm>
            <a:custGeom>
              <a:avLst/>
              <a:gdLst/>
              <a:ahLst/>
              <a:cxnLst/>
              <a:rect l="l" t="t" r="r" b="b"/>
              <a:pathLst>
                <a:path w="6192520" h="3583304">
                  <a:moveTo>
                    <a:pt x="0" y="0"/>
                  </a:moveTo>
                  <a:lnTo>
                    <a:pt x="6192108" y="0"/>
                  </a:lnTo>
                  <a:lnTo>
                    <a:pt x="6192108" y="3582749"/>
                  </a:lnTo>
                  <a:lnTo>
                    <a:pt x="0" y="3582749"/>
                  </a:lnTo>
                  <a:lnTo>
                    <a:pt x="0" y="0"/>
                  </a:lnTo>
                  <a:close/>
                </a:path>
              </a:pathLst>
            </a:custGeom>
            <a:ln w="571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597650" y="300488"/>
            <a:ext cx="6063615" cy="887094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2250"/>
              </a:lnSpc>
              <a:spcBef>
                <a:spcPts val="200"/>
              </a:spcBef>
            </a:pP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C.</a:t>
            </a:r>
            <a:r>
              <a:rPr dirty="0" sz="1900" spc="2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70" b="1">
                <a:solidFill>
                  <a:srgbClr val="FFFFFF"/>
                </a:solidFill>
                <a:latin typeface="Palatino Linotype"/>
                <a:cs typeface="Palatino Linotype"/>
              </a:rPr>
              <a:t>Current</a:t>
            </a:r>
            <a:r>
              <a:rPr dirty="0" sz="1900" spc="3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Development</a:t>
            </a:r>
            <a:r>
              <a:rPr dirty="0" sz="1900" spc="2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50" b="1">
                <a:solidFill>
                  <a:srgbClr val="FFFFFF"/>
                </a:solidFill>
                <a:latin typeface="Palatino Linotype"/>
                <a:cs typeface="Palatino Linotype"/>
              </a:rPr>
              <a:t>Status:</a:t>
            </a:r>
            <a:r>
              <a:rPr dirty="0" sz="1900" spc="2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60" b="1">
                <a:solidFill>
                  <a:srgbClr val="FFFFFF"/>
                </a:solidFill>
                <a:latin typeface="Palatino Linotype"/>
                <a:cs typeface="Palatino Linotype"/>
              </a:rPr>
              <a:t>Where</a:t>
            </a:r>
            <a:r>
              <a:rPr dirty="0" sz="1900" spc="2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do</a:t>
            </a:r>
            <a:r>
              <a:rPr dirty="0" sz="1900" spc="2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you</a:t>
            </a:r>
            <a:r>
              <a:rPr dirty="0" sz="1900" spc="2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Palatino Linotype"/>
                <a:cs typeface="Palatino Linotype"/>
              </a:rPr>
              <a:t>stand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currently—ideation,</a:t>
            </a:r>
            <a:r>
              <a:rPr dirty="0" sz="1900" spc="33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prototyping,</a:t>
            </a:r>
            <a:r>
              <a:rPr dirty="0" sz="1900" spc="33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pilot</a:t>
            </a:r>
            <a:r>
              <a:rPr dirty="0" sz="1900" spc="33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40" b="1">
                <a:solidFill>
                  <a:srgbClr val="FFFFFF"/>
                </a:solidFill>
                <a:latin typeface="Palatino Linotype"/>
                <a:cs typeface="Palatino Linotype"/>
              </a:rPr>
              <a:t>testing,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implementation,</a:t>
            </a:r>
            <a:r>
              <a:rPr dirty="0" sz="1900" spc="49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70" b="1">
                <a:solidFill>
                  <a:srgbClr val="FFFFFF"/>
                </a:solidFill>
                <a:latin typeface="Palatino Linotype"/>
                <a:cs typeface="Palatino Linotype"/>
              </a:rPr>
              <a:t>etc.?</a:t>
            </a:r>
            <a:endParaRPr sz="1900">
              <a:latin typeface="Palatino Linotype"/>
              <a:cs typeface="Palatino Linotyp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97650" y="5272305"/>
            <a:ext cx="6038215" cy="1255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0" b="1">
                <a:solidFill>
                  <a:srgbClr val="5CE1E6"/>
                </a:solidFill>
                <a:latin typeface="Palatino Linotype"/>
                <a:cs typeface="Palatino Linotype"/>
              </a:rPr>
              <a:t>3.</a:t>
            </a:r>
            <a:r>
              <a:rPr dirty="0" sz="2400" spc="45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400" spc="50" b="1">
                <a:solidFill>
                  <a:srgbClr val="5CE1E6"/>
                </a:solidFill>
                <a:latin typeface="Palatino Linotype"/>
                <a:cs typeface="Palatino Linotype"/>
              </a:rPr>
              <a:t>Implementation</a:t>
            </a:r>
            <a:r>
              <a:rPr dirty="0" sz="2400" spc="45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400" spc="-20" b="1">
                <a:solidFill>
                  <a:srgbClr val="5CE1E6"/>
                </a:solidFill>
                <a:latin typeface="Palatino Linotype"/>
                <a:cs typeface="Palatino Linotype"/>
              </a:rPr>
              <a:t>Plan</a:t>
            </a:r>
            <a:endParaRPr sz="2400">
              <a:latin typeface="Palatino Linotype"/>
              <a:cs typeface="Palatino Linotype"/>
            </a:endParaRPr>
          </a:p>
          <a:p>
            <a:pPr marL="12700" marR="5080">
              <a:lnSpc>
                <a:spcPts val="2250"/>
              </a:lnSpc>
              <a:spcBef>
                <a:spcPts val="2370"/>
              </a:spcBef>
            </a:pPr>
            <a:r>
              <a:rPr dirty="0" sz="1900" spc="-110" b="1">
                <a:solidFill>
                  <a:srgbClr val="FFFFFF"/>
                </a:solidFill>
                <a:latin typeface="Palatino Linotype"/>
                <a:cs typeface="Palatino Linotype"/>
              </a:rPr>
              <a:t>A.</a:t>
            </a:r>
            <a:r>
              <a:rPr dirty="0" sz="1900" spc="6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Location</a:t>
            </a:r>
            <a:r>
              <a:rPr dirty="0" sz="1900" spc="6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of</a:t>
            </a:r>
            <a:r>
              <a:rPr dirty="0" sz="1900" spc="6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45" b="1">
                <a:solidFill>
                  <a:srgbClr val="FFFFFF"/>
                </a:solidFill>
                <a:latin typeface="Palatino Linotype"/>
                <a:cs typeface="Palatino Linotype"/>
              </a:rPr>
              <a:t>Execution:</a:t>
            </a:r>
            <a:r>
              <a:rPr dirty="0" sz="1900" spc="6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40" b="1">
                <a:solidFill>
                  <a:srgbClr val="FFFFFF"/>
                </a:solidFill>
                <a:latin typeface="Palatino Linotype"/>
                <a:cs typeface="Palatino Linotype"/>
              </a:rPr>
              <a:t>(Global,</a:t>
            </a:r>
            <a:r>
              <a:rPr dirty="0" sz="1900" spc="6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National,</a:t>
            </a:r>
            <a:r>
              <a:rPr dirty="0" sz="1900" spc="6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Palatino Linotype"/>
                <a:cs typeface="Palatino Linotype"/>
              </a:rPr>
              <a:t>Regional, </a:t>
            </a:r>
            <a:r>
              <a:rPr dirty="0" sz="1900" spc="85" b="1">
                <a:solidFill>
                  <a:srgbClr val="FFFFFF"/>
                </a:solidFill>
                <a:latin typeface="Palatino Linotype"/>
                <a:cs typeface="Palatino Linotype"/>
              </a:rPr>
              <a:t>or</a:t>
            </a:r>
            <a:r>
              <a:rPr dirty="0" sz="1900" spc="2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Palatino Linotype"/>
                <a:cs typeface="Palatino Linotype"/>
              </a:rPr>
              <a:t>specify)</a:t>
            </a:r>
            <a:endParaRPr sz="1900">
              <a:latin typeface="Palatino Linotype"/>
              <a:cs typeface="Palatino Linotype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507481" y="6736843"/>
            <a:ext cx="6326505" cy="2001520"/>
            <a:chOff x="507481" y="6736843"/>
            <a:chExt cx="6326505" cy="2001520"/>
          </a:xfrm>
        </p:grpSpPr>
        <p:sp>
          <p:nvSpPr>
            <p:cNvPr id="8" name="object 8" descr=""/>
            <p:cNvSpPr/>
            <p:nvPr/>
          </p:nvSpPr>
          <p:spPr>
            <a:xfrm>
              <a:off x="535853" y="6765425"/>
              <a:ext cx="6271260" cy="1944370"/>
            </a:xfrm>
            <a:custGeom>
              <a:avLst/>
              <a:gdLst/>
              <a:ahLst/>
              <a:cxnLst/>
              <a:rect l="l" t="t" r="r" b="b"/>
              <a:pathLst>
                <a:path w="6271259" h="1944370">
                  <a:moveTo>
                    <a:pt x="6270711" y="1944261"/>
                  </a:moveTo>
                  <a:lnTo>
                    <a:pt x="0" y="1944261"/>
                  </a:lnTo>
                  <a:lnTo>
                    <a:pt x="0" y="0"/>
                  </a:lnTo>
                  <a:lnTo>
                    <a:pt x="6270711" y="0"/>
                  </a:lnTo>
                  <a:lnTo>
                    <a:pt x="6270711" y="19442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6062" y="6765425"/>
              <a:ext cx="6269355" cy="1944370"/>
            </a:xfrm>
            <a:custGeom>
              <a:avLst/>
              <a:gdLst/>
              <a:ahLst/>
              <a:cxnLst/>
              <a:rect l="l" t="t" r="r" b="b"/>
              <a:pathLst>
                <a:path w="6269355" h="1944370">
                  <a:moveTo>
                    <a:pt x="0" y="0"/>
                  </a:moveTo>
                  <a:lnTo>
                    <a:pt x="6269326" y="0"/>
                  </a:lnTo>
                  <a:lnTo>
                    <a:pt x="6269326" y="1943832"/>
                  </a:lnTo>
                  <a:lnTo>
                    <a:pt x="0" y="1943832"/>
                  </a:lnTo>
                  <a:lnTo>
                    <a:pt x="0" y="0"/>
                  </a:lnTo>
                  <a:close/>
                </a:path>
              </a:pathLst>
            </a:custGeom>
            <a:ln w="57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81868" y="1649465"/>
            <a:ext cx="6249035" cy="3354070"/>
            <a:chOff x="581868" y="1649465"/>
            <a:chExt cx="6249035" cy="3354070"/>
          </a:xfrm>
        </p:grpSpPr>
        <p:sp>
          <p:nvSpPr>
            <p:cNvPr id="3" name="object 3" descr=""/>
            <p:cNvSpPr/>
            <p:nvPr/>
          </p:nvSpPr>
          <p:spPr>
            <a:xfrm>
              <a:off x="610350" y="1678032"/>
              <a:ext cx="6196330" cy="3299460"/>
            </a:xfrm>
            <a:custGeom>
              <a:avLst/>
              <a:gdLst/>
              <a:ahLst/>
              <a:cxnLst/>
              <a:rect l="l" t="t" r="r" b="b"/>
              <a:pathLst>
                <a:path w="6196330" h="3299460">
                  <a:moveTo>
                    <a:pt x="6196212" y="3299267"/>
                  </a:moveTo>
                  <a:lnTo>
                    <a:pt x="0" y="3299267"/>
                  </a:lnTo>
                  <a:lnTo>
                    <a:pt x="0" y="0"/>
                  </a:lnTo>
                  <a:lnTo>
                    <a:pt x="6196212" y="0"/>
                  </a:lnTo>
                  <a:lnTo>
                    <a:pt x="6196212" y="32992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10434" y="1678031"/>
              <a:ext cx="6191885" cy="3296920"/>
            </a:xfrm>
            <a:custGeom>
              <a:avLst/>
              <a:gdLst/>
              <a:ahLst/>
              <a:cxnLst/>
              <a:rect l="l" t="t" r="r" b="b"/>
              <a:pathLst>
                <a:path w="6191884" h="3296920">
                  <a:moveTo>
                    <a:pt x="0" y="0"/>
                  </a:moveTo>
                  <a:lnTo>
                    <a:pt x="6191752" y="0"/>
                  </a:lnTo>
                  <a:lnTo>
                    <a:pt x="6191752" y="3296892"/>
                  </a:lnTo>
                  <a:lnTo>
                    <a:pt x="0" y="3296892"/>
                  </a:lnTo>
                  <a:lnTo>
                    <a:pt x="0" y="0"/>
                  </a:lnTo>
                  <a:close/>
                </a:path>
              </a:pathLst>
            </a:custGeom>
            <a:ln w="571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597650" y="300488"/>
            <a:ext cx="6129655" cy="117284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2250"/>
              </a:lnSpc>
              <a:spcBef>
                <a:spcPts val="200"/>
              </a:spcBef>
            </a:pP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B.</a:t>
            </a:r>
            <a:r>
              <a:rPr dirty="0" sz="1900" spc="1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55" b="1">
                <a:solidFill>
                  <a:srgbClr val="FFFFFF"/>
                </a:solidFill>
                <a:latin typeface="Palatino Linotype"/>
                <a:cs typeface="Palatino Linotype"/>
              </a:rPr>
              <a:t>Resources</a:t>
            </a:r>
            <a:r>
              <a:rPr dirty="0" sz="1900" spc="1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Required:</a:t>
            </a:r>
            <a:r>
              <a:rPr dirty="0" sz="1900" spc="1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Briefly</a:t>
            </a:r>
            <a:r>
              <a:rPr dirty="0" sz="1900" spc="1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mention</a:t>
            </a:r>
            <a:r>
              <a:rPr dirty="0" sz="1900" spc="1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35" b="1">
                <a:solidFill>
                  <a:srgbClr val="FFFFFF"/>
                </a:solidFill>
                <a:latin typeface="Palatino Linotype"/>
                <a:cs typeface="Palatino Linotype"/>
              </a:rPr>
              <a:t>technical,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financial,</a:t>
            </a:r>
            <a:r>
              <a:rPr dirty="0" sz="1900" spc="10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85" b="1">
                <a:solidFill>
                  <a:srgbClr val="FFFFFF"/>
                </a:solidFill>
                <a:latin typeface="Palatino Linotype"/>
                <a:cs typeface="Palatino Linotype"/>
              </a:rPr>
              <a:t>or</a:t>
            </a:r>
            <a:r>
              <a:rPr dirty="0" sz="1900" spc="1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human</a:t>
            </a:r>
            <a:r>
              <a:rPr dirty="0" sz="1900" spc="1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80" b="1">
                <a:solidFill>
                  <a:srgbClr val="FFFFFF"/>
                </a:solidFill>
                <a:latin typeface="Palatino Linotype"/>
                <a:cs typeface="Palatino Linotype"/>
              </a:rPr>
              <a:t>resources</a:t>
            </a:r>
            <a:r>
              <a:rPr dirty="0" sz="1900" spc="1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required.</a:t>
            </a:r>
            <a:r>
              <a:rPr dirty="0" sz="1900" spc="1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If</a:t>
            </a:r>
            <a:r>
              <a:rPr dirty="0" sz="1900" spc="1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Palatino Linotype"/>
                <a:cs typeface="Palatino Linotype"/>
              </a:rPr>
              <a:t>applicable, </a:t>
            </a:r>
            <a:r>
              <a:rPr dirty="0" sz="1900" spc="45" b="1">
                <a:solidFill>
                  <a:srgbClr val="FFFFFF"/>
                </a:solidFill>
                <a:latin typeface="Palatino Linotype"/>
                <a:cs typeface="Palatino Linotype"/>
              </a:rPr>
              <a:t>describe</a:t>
            </a:r>
            <a:r>
              <a:rPr dirty="0" sz="1900" spc="9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how</a:t>
            </a:r>
            <a:r>
              <a:rPr dirty="0" sz="1900" spc="9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50" b="1">
                <a:solidFill>
                  <a:srgbClr val="FFFFFF"/>
                </a:solidFill>
                <a:latin typeface="Palatino Linotype"/>
                <a:cs typeface="Palatino Linotype"/>
              </a:rPr>
              <a:t>this</a:t>
            </a:r>
            <a:r>
              <a:rPr dirty="0" sz="1900" spc="9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aligns</a:t>
            </a:r>
            <a:r>
              <a:rPr dirty="0" sz="1900" spc="9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with</a:t>
            </a:r>
            <a:r>
              <a:rPr dirty="0" sz="1900" spc="9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sustainable</a:t>
            </a:r>
            <a:r>
              <a:rPr dirty="0" sz="1900" spc="9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25" b="1">
                <a:solidFill>
                  <a:srgbClr val="FFFFFF"/>
                </a:solidFill>
                <a:latin typeface="Palatino Linotype"/>
                <a:cs typeface="Palatino Linotype"/>
              </a:rPr>
              <a:t>and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inclusive</a:t>
            </a:r>
            <a:r>
              <a:rPr dirty="0" sz="1900" spc="2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65" b="1">
                <a:solidFill>
                  <a:srgbClr val="FFFFFF"/>
                </a:solidFill>
                <a:latin typeface="Palatino Linotype"/>
                <a:cs typeface="Palatino Linotype"/>
              </a:rPr>
              <a:t>practices</a:t>
            </a:r>
            <a:endParaRPr sz="1900">
              <a:latin typeface="Palatino Linotype"/>
              <a:cs typeface="Palatino Linotyp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33369" y="5318226"/>
            <a:ext cx="560578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C.</a:t>
            </a:r>
            <a:r>
              <a:rPr dirty="0" sz="2000" spc="9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Business</a:t>
            </a:r>
            <a:r>
              <a:rPr dirty="0" sz="2000" spc="9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45" b="1">
                <a:solidFill>
                  <a:srgbClr val="FFFFFF"/>
                </a:solidFill>
                <a:latin typeface="Palatino Linotype"/>
                <a:cs typeface="Palatino Linotype"/>
              </a:rPr>
              <a:t>Model/Scalability</a:t>
            </a:r>
            <a:r>
              <a:rPr dirty="0" sz="2000" spc="9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Plan</a:t>
            </a:r>
            <a:r>
              <a:rPr dirty="0" sz="2000" spc="9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Palatino Linotype"/>
                <a:cs typeface="Palatino Linotype"/>
              </a:rPr>
              <a:t>(Optional):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Describe</a:t>
            </a:r>
            <a:r>
              <a:rPr dirty="0" sz="2000" spc="5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how</a:t>
            </a:r>
            <a:r>
              <a:rPr dirty="0" sz="2000" spc="6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you</a:t>
            </a:r>
            <a:r>
              <a:rPr dirty="0" sz="2000" spc="6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plan</a:t>
            </a:r>
            <a:r>
              <a:rPr dirty="0" sz="2000" spc="6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80" b="1">
                <a:solidFill>
                  <a:srgbClr val="FFFFFF"/>
                </a:solidFill>
                <a:latin typeface="Palatino Linotype"/>
                <a:cs typeface="Palatino Linotype"/>
              </a:rPr>
              <a:t>to</a:t>
            </a:r>
            <a:r>
              <a:rPr dirty="0" sz="2000" spc="5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50" b="1">
                <a:solidFill>
                  <a:srgbClr val="FFFFFF"/>
                </a:solidFill>
                <a:latin typeface="Palatino Linotype"/>
                <a:cs typeface="Palatino Linotype"/>
              </a:rPr>
              <a:t>scale</a:t>
            </a:r>
            <a:r>
              <a:rPr dirty="0" sz="2000" spc="6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55" b="1">
                <a:solidFill>
                  <a:srgbClr val="FFFFFF"/>
                </a:solidFill>
                <a:latin typeface="Palatino Linotype"/>
                <a:cs typeface="Palatino Linotype"/>
              </a:rPr>
              <a:t>this</a:t>
            </a:r>
            <a:r>
              <a:rPr dirty="0" sz="2000" spc="6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Palatino Linotype"/>
                <a:cs typeface="Palatino Linotype"/>
              </a:rPr>
              <a:t>idea.</a:t>
            </a:r>
            <a:endParaRPr sz="2000">
              <a:latin typeface="Palatino Linotype"/>
              <a:cs typeface="Palatino Linotype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617621" y="6418274"/>
            <a:ext cx="6327140" cy="3382010"/>
            <a:chOff x="617621" y="6418274"/>
            <a:chExt cx="6327140" cy="3382010"/>
          </a:xfrm>
        </p:grpSpPr>
        <p:sp>
          <p:nvSpPr>
            <p:cNvPr id="8" name="object 8" descr=""/>
            <p:cNvSpPr/>
            <p:nvPr/>
          </p:nvSpPr>
          <p:spPr>
            <a:xfrm>
              <a:off x="646069" y="6446856"/>
              <a:ext cx="6271260" cy="3325495"/>
            </a:xfrm>
            <a:custGeom>
              <a:avLst/>
              <a:gdLst/>
              <a:ahLst/>
              <a:cxnLst/>
              <a:rect l="l" t="t" r="r" b="b"/>
              <a:pathLst>
                <a:path w="6271259" h="3325495">
                  <a:moveTo>
                    <a:pt x="6270710" y="3325176"/>
                  </a:moveTo>
                  <a:lnTo>
                    <a:pt x="0" y="3325176"/>
                  </a:lnTo>
                  <a:lnTo>
                    <a:pt x="0" y="0"/>
                  </a:lnTo>
                  <a:lnTo>
                    <a:pt x="6270710" y="0"/>
                  </a:lnTo>
                  <a:lnTo>
                    <a:pt x="6270710" y="33251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46203" y="6446856"/>
              <a:ext cx="6269990" cy="3324860"/>
            </a:xfrm>
            <a:custGeom>
              <a:avLst/>
              <a:gdLst/>
              <a:ahLst/>
              <a:cxnLst/>
              <a:rect l="l" t="t" r="r" b="b"/>
              <a:pathLst>
                <a:path w="6269990" h="3324859">
                  <a:moveTo>
                    <a:pt x="0" y="0"/>
                  </a:moveTo>
                  <a:lnTo>
                    <a:pt x="6269544" y="0"/>
                  </a:lnTo>
                  <a:lnTo>
                    <a:pt x="6269544" y="3324557"/>
                  </a:lnTo>
                  <a:lnTo>
                    <a:pt x="0" y="3324557"/>
                  </a:lnTo>
                  <a:lnTo>
                    <a:pt x="0" y="0"/>
                  </a:lnTo>
                  <a:close/>
                </a:path>
              </a:pathLst>
            </a:custGeom>
            <a:ln w="571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82094" y="2000537"/>
            <a:ext cx="6250305" cy="1179195"/>
            <a:chOff x="582094" y="2000537"/>
            <a:chExt cx="6250305" cy="1179195"/>
          </a:xfrm>
        </p:grpSpPr>
        <p:sp>
          <p:nvSpPr>
            <p:cNvPr id="3" name="object 3" descr=""/>
            <p:cNvSpPr/>
            <p:nvPr/>
          </p:nvSpPr>
          <p:spPr>
            <a:xfrm>
              <a:off x="610350" y="2029111"/>
              <a:ext cx="6196330" cy="1122680"/>
            </a:xfrm>
            <a:custGeom>
              <a:avLst/>
              <a:gdLst/>
              <a:ahLst/>
              <a:cxnLst/>
              <a:rect l="l" t="t" r="r" b="b"/>
              <a:pathLst>
                <a:path w="6196330" h="1122680">
                  <a:moveTo>
                    <a:pt x="6196067" y="1122571"/>
                  </a:moveTo>
                  <a:lnTo>
                    <a:pt x="0" y="1122571"/>
                  </a:lnTo>
                  <a:lnTo>
                    <a:pt x="0" y="0"/>
                  </a:lnTo>
                  <a:lnTo>
                    <a:pt x="6196067" y="0"/>
                  </a:lnTo>
                  <a:lnTo>
                    <a:pt x="6196067" y="11225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10668" y="2029111"/>
              <a:ext cx="6193155" cy="1122045"/>
            </a:xfrm>
            <a:custGeom>
              <a:avLst/>
              <a:gdLst/>
              <a:ahLst/>
              <a:cxnLst/>
              <a:rect l="l" t="t" r="r" b="b"/>
              <a:pathLst>
                <a:path w="6193155" h="1122045">
                  <a:moveTo>
                    <a:pt x="0" y="0"/>
                  </a:moveTo>
                  <a:lnTo>
                    <a:pt x="6192947" y="0"/>
                  </a:lnTo>
                  <a:lnTo>
                    <a:pt x="6192947" y="1121979"/>
                  </a:lnTo>
                  <a:lnTo>
                    <a:pt x="0" y="1121979"/>
                  </a:lnTo>
                  <a:lnTo>
                    <a:pt x="0" y="0"/>
                  </a:lnTo>
                  <a:close/>
                </a:path>
              </a:pathLst>
            </a:custGeom>
            <a:ln w="571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597650" y="293786"/>
            <a:ext cx="6087110" cy="1331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5CE1E6"/>
                </a:solidFill>
                <a:latin typeface="Palatino Linotype"/>
                <a:cs typeface="Palatino Linotype"/>
              </a:rPr>
              <a:t>4.</a:t>
            </a:r>
            <a:r>
              <a:rPr dirty="0" sz="2400" spc="150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CE1E6"/>
                </a:solidFill>
                <a:latin typeface="Palatino Linotype"/>
                <a:cs typeface="Palatino Linotype"/>
              </a:rPr>
              <a:t>Awareness</a:t>
            </a:r>
            <a:r>
              <a:rPr dirty="0" sz="2400" spc="155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5CE1E6"/>
                </a:solidFill>
                <a:latin typeface="Palatino Linotype"/>
                <a:cs typeface="Palatino Linotype"/>
              </a:rPr>
              <a:t>and</a:t>
            </a:r>
            <a:r>
              <a:rPr dirty="0" sz="2400" spc="155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400" spc="80" b="1">
                <a:solidFill>
                  <a:srgbClr val="5CE1E6"/>
                </a:solidFill>
                <a:latin typeface="Palatino Linotype"/>
                <a:cs typeface="Palatino Linotype"/>
              </a:rPr>
              <a:t>Ecosystem</a:t>
            </a:r>
            <a:r>
              <a:rPr dirty="0" sz="2400" spc="150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400" spc="35" b="1">
                <a:solidFill>
                  <a:srgbClr val="5CE1E6"/>
                </a:solidFill>
                <a:latin typeface="Palatino Linotype"/>
                <a:cs typeface="Palatino Linotype"/>
              </a:rPr>
              <a:t>Fit</a:t>
            </a:r>
            <a:endParaRPr sz="2400">
              <a:latin typeface="Palatino Linotype"/>
              <a:cs typeface="Palatino Linotype"/>
            </a:endParaRPr>
          </a:p>
          <a:p>
            <a:pPr marL="12700" marR="5080">
              <a:lnSpc>
                <a:spcPts val="2250"/>
              </a:lnSpc>
              <a:spcBef>
                <a:spcPts val="2970"/>
              </a:spcBef>
            </a:pPr>
            <a:r>
              <a:rPr dirty="0" sz="1900" spc="-110" b="1">
                <a:solidFill>
                  <a:srgbClr val="FFFFFF"/>
                </a:solidFill>
                <a:latin typeface="Palatino Linotype"/>
                <a:cs typeface="Palatino Linotype"/>
              </a:rPr>
              <a:t>A.</a:t>
            </a:r>
            <a:r>
              <a:rPr dirty="0" sz="1900" spc="-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Do</a:t>
            </a:r>
            <a:r>
              <a:rPr dirty="0" sz="1900" spc="-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you know</a:t>
            </a:r>
            <a:r>
              <a:rPr dirty="0" sz="1900" spc="-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of any</a:t>
            </a:r>
            <a:r>
              <a:rPr dirty="0" sz="1900" spc="-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50" b="1">
                <a:solidFill>
                  <a:srgbClr val="FFFFFF"/>
                </a:solidFill>
                <a:latin typeface="Palatino Linotype"/>
                <a:cs typeface="Palatino Linotype"/>
              </a:rPr>
              <a:t>relevant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65" b="1">
                <a:solidFill>
                  <a:srgbClr val="FFFFFF"/>
                </a:solidFill>
                <a:latin typeface="Palatino Linotype"/>
                <a:cs typeface="Palatino Linotype"/>
              </a:rPr>
              <a:t>schemes</a:t>
            </a:r>
            <a:r>
              <a:rPr dirty="0" sz="1900" spc="-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65" b="1">
                <a:solidFill>
                  <a:srgbClr val="FFFFFF"/>
                </a:solidFill>
                <a:latin typeface="Palatino Linotype"/>
                <a:cs typeface="Palatino Linotype"/>
              </a:rPr>
              <a:t>(Govt/Non- 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Govt) </a:t>
            </a:r>
            <a:r>
              <a:rPr dirty="0" sz="1900" spc="80" b="1">
                <a:solidFill>
                  <a:srgbClr val="FFFFFF"/>
                </a:solidFill>
                <a:latin typeface="Palatino Linotype"/>
                <a:cs typeface="Palatino Linotype"/>
              </a:rPr>
              <a:t>that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45" b="1">
                <a:solidFill>
                  <a:srgbClr val="FFFFFF"/>
                </a:solidFill>
                <a:latin typeface="Palatino Linotype"/>
                <a:cs typeface="Palatino Linotype"/>
              </a:rPr>
              <a:t>support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55" b="1">
                <a:solidFill>
                  <a:srgbClr val="FFFFFF"/>
                </a:solidFill>
                <a:latin typeface="Palatino Linotype"/>
                <a:cs typeface="Palatino Linotype"/>
              </a:rPr>
              <a:t>such</a:t>
            </a:r>
            <a:r>
              <a:rPr dirty="0" sz="190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Palatino Linotype"/>
                <a:cs typeface="Palatino Linotype"/>
              </a:rPr>
              <a:t>ideas?</a:t>
            </a:r>
            <a:endParaRPr sz="1900">
              <a:latin typeface="Palatino Linotype"/>
              <a:cs typeface="Palatino Linotyp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97650" y="3321995"/>
            <a:ext cx="580707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B.</a:t>
            </a:r>
            <a:r>
              <a:rPr dirty="0" sz="2000" spc="2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Likelihood</a:t>
            </a:r>
            <a:r>
              <a:rPr dirty="0" sz="2000" spc="3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of</a:t>
            </a:r>
            <a:r>
              <a:rPr dirty="0" sz="2000" spc="3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50" b="1">
                <a:solidFill>
                  <a:srgbClr val="FFFFFF"/>
                </a:solidFill>
                <a:latin typeface="Palatino Linotype"/>
                <a:cs typeface="Palatino Linotype"/>
              </a:rPr>
              <a:t>Success:</a:t>
            </a:r>
            <a:r>
              <a:rPr dirty="0" sz="2000" spc="3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(Rate</a:t>
            </a:r>
            <a:r>
              <a:rPr dirty="0" sz="2000" spc="3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on</a:t>
            </a:r>
            <a:r>
              <a:rPr dirty="0" sz="2000" spc="3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a</a:t>
            </a:r>
            <a:r>
              <a:rPr dirty="0" sz="2000" spc="2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50" b="1">
                <a:solidFill>
                  <a:srgbClr val="FFFFFF"/>
                </a:solidFill>
                <a:latin typeface="Palatino Linotype"/>
                <a:cs typeface="Palatino Linotype"/>
              </a:rPr>
              <a:t>scale</a:t>
            </a:r>
            <a:r>
              <a:rPr dirty="0" sz="2000" spc="3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of</a:t>
            </a:r>
            <a:r>
              <a:rPr dirty="0" sz="2000" spc="3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Palatino Linotype"/>
                <a:cs typeface="Palatino Linotype"/>
              </a:rPr>
              <a:t>1–10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and</a:t>
            </a:r>
            <a:r>
              <a:rPr dirty="0" sz="2000" spc="7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justify</a:t>
            </a:r>
            <a:r>
              <a:rPr dirty="0" sz="2000" spc="7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Palatino Linotype"/>
                <a:cs typeface="Palatino Linotype"/>
              </a:rPr>
              <a:t>briefly)</a:t>
            </a:r>
            <a:endParaRPr sz="2000">
              <a:latin typeface="Palatino Linotype"/>
              <a:cs typeface="Palatino Linotype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617850" y="4140558"/>
            <a:ext cx="6326505" cy="1553210"/>
            <a:chOff x="617850" y="4140558"/>
            <a:chExt cx="6326505" cy="1553210"/>
          </a:xfrm>
        </p:grpSpPr>
        <p:sp>
          <p:nvSpPr>
            <p:cNvPr id="8" name="object 8" descr=""/>
            <p:cNvSpPr/>
            <p:nvPr/>
          </p:nvSpPr>
          <p:spPr>
            <a:xfrm>
              <a:off x="646069" y="4169082"/>
              <a:ext cx="6271260" cy="1499870"/>
            </a:xfrm>
            <a:custGeom>
              <a:avLst/>
              <a:gdLst/>
              <a:ahLst/>
              <a:cxnLst/>
              <a:rect l="l" t="t" r="r" b="b"/>
              <a:pathLst>
                <a:path w="6271259" h="1499870">
                  <a:moveTo>
                    <a:pt x="6270712" y="1499560"/>
                  </a:moveTo>
                  <a:lnTo>
                    <a:pt x="0" y="1499560"/>
                  </a:lnTo>
                  <a:lnTo>
                    <a:pt x="0" y="0"/>
                  </a:lnTo>
                  <a:lnTo>
                    <a:pt x="6270712" y="0"/>
                  </a:lnTo>
                  <a:lnTo>
                    <a:pt x="6270712" y="14995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46374" y="4169082"/>
              <a:ext cx="6269355" cy="1496060"/>
            </a:xfrm>
            <a:custGeom>
              <a:avLst/>
              <a:gdLst/>
              <a:ahLst/>
              <a:cxnLst/>
              <a:rect l="l" t="t" r="r" b="b"/>
              <a:pathLst>
                <a:path w="6269355" h="1496060">
                  <a:moveTo>
                    <a:pt x="0" y="0"/>
                  </a:moveTo>
                  <a:lnTo>
                    <a:pt x="6269202" y="0"/>
                  </a:lnTo>
                  <a:lnTo>
                    <a:pt x="6269202" y="1495988"/>
                  </a:lnTo>
                  <a:lnTo>
                    <a:pt x="0" y="1495988"/>
                  </a:lnTo>
                  <a:lnTo>
                    <a:pt x="0" y="0"/>
                  </a:lnTo>
                  <a:close/>
                </a:path>
              </a:pathLst>
            </a:custGeom>
            <a:ln w="570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597650" y="5838955"/>
            <a:ext cx="548259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C.</a:t>
            </a:r>
            <a:r>
              <a:rPr dirty="0" sz="2000" spc="6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Areas</a:t>
            </a:r>
            <a:r>
              <a:rPr dirty="0" sz="2000" spc="6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50" b="1">
                <a:solidFill>
                  <a:srgbClr val="FFFFFF"/>
                </a:solidFill>
                <a:latin typeface="Palatino Linotype"/>
                <a:cs typeface="Palatino Linotype"/>
              </a:rPr>
              <a:t>where</a:t>
            </a:r>
            <a:r>
              <a:rPr dirty="0" sz="2000" spc="6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50" b="1">
                <a:solidFill>
                  <a:srgbClr val="FFFFFF"/>
                </a:solidFill>
                <a:latin typeface="Palatino Linotype"/>
                <a:cs typeface="Palatino Linotype"/>
              </a:rPr>
              <a:t>mentorship</a:t>
            </a:r>
            <a:r>
              <a:rPr dirty="0" sz="2000" spc="6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is</a:t>
            </a:r>
            <a:r>
              <a:rPr dirty="0" sz="2000" spc="6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needed:</a:t>
            </a:r>
            <a:r>
              <a:rPr dirty="0" sz="2000" spc="6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Palatino Linotype"/>
                <a:cs typeface="Palatino Linotype"/>
              </a:rPr>
              <a:t>(Select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multiple</a:t>
            </a:r>
            <a:r>
              <a:rPr dirty="0" sz="2000" spc="6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if</a:t>
            </a:r>
            <a:r>
              <a:rPr dirty="0" sz="2000" spc="6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Palatino Linotype"/>
                <a:cs typeface="Palatino Linotype"/>
              </a:rPr>
              <a:t>needed)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041194" y="6448785"/>
            <a:ext cx="21875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2.</a:t>
            </a:r>
            <a:r>
              <a:rPr dirty="0" sz="2000" spc="17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Business</a:t>
            </a:r>
            <a:r>
              <a:rPr dirty="0" sz="2000" spc="17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Palatino Linotype"/>
                <a:cs typeface="Palatino Linotype"/>
              </a:rPr>
              <a:t>Model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028836" y="6753700"/>
            <a:ext cx="268478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4.</a:t>
            </a:r>
            <a:r>
              <a:rPr dirty="0" sz="2000" spc="9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Funds</a:t>
            </a:r>
            <a:r>
              <a:rPr dirty="0" sz="2000" spc="9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Palatino Linotype"/>
                <a:cs typeface="Palatino Linotype"/>
              </a:rPr>
              <a:t>Management</a:t>
            </a:r>
            <a:endParaRPr sz="2000">
              <a:latin typeface="Palatino Linotype"/>
              <a:cs typeface="Palatino Linotype"/>
            </a:endParaRPr>
          </a:p>
          <a:p>
            <a:pPr marL="24130">
              <a:lnSpc>
                <a:spcPct val="100000"/>
              </a:lnSpc>
              <a:tabLst>
                <a:tab pos="362585" algn="l"/>
              </a:tabLst>
            </a:pPr>
            <a:r>
              <a:rPr dirty="0" sz="2000" spc="30" b="1">
                <a:solidFill>
                  <a:srgbClr val="FFFFFF"/>
                </a:solidFill>
                <a:latin typeface="Palatino Linotype"/>
                <a:cs typeface="Palatino Linotype"/>
              </a:rPr>
              <a:t>6.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	Technical</a:t>
            </a:r>
            <a:r>
              <a:rPr dirty="0" sz="2000" spc="33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Palatino Linotype"/>
                <a:cs typeface="Palatino Linotype"/>
              </a:rPr>
              <a:t>Support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49265" y="6448785"/>
            <a:ext cx="2882900" cy="1245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>
                <a:solidFill>
                  <a:srgbClr val="FFFFFF"/>
                </a:solidFill>
                <a:latin typeface="Candara Light"/>
                <a:cs typeface="Candara Light"/>
              </a:rPr>
              <a:t>1.</a:t>
            </a:r>
            <a:r>
              <a:rPr dirty="0" sz="2000" spc="-229">
                <a:solidFill>
                  <a:srgbClr val="FFFFFF"/>
                </a:solidFill>
                <a:latin typeface="Candara Light"/>
                <a:cs typeface="Candara Light"/>
              </a:rPr>
              <a:t> </a:t>
            </a:r>
            <a:r>
              <a:rPr dirty="0" sz="2000" spc="50" b="1">
                <a:solidFill>
                  <a:srgbClr val="FFFFFF"/>
                </a:solidFill>
                <a:latin typeface="Palatino Linotype"/>
                <a:cs typeface="Palatino Linotype"/>
              </a:rPr>
              <a:t>Market</a:t>
            </a:r>
            <a:r>
              <a:rPr dirty="0" sz="2000" spc="4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50" b="1">
                <a:solidFill>
                  <a:srgbClr val="FFFFFF"/>
                </a:solidFill>
                <a:latin typeface="Palatino Linotype"/>
                <a:cs typeface="Palatino Linotype"/>
              </a:rPr>
              <a:t>Research</a:t>
            </a:r>
            <a:endParaRPr sz="2000">
              <a:latin typeface="Palatino Linotype"/>
              <a:cs typeface="Palatino Linotype"/>
            </a:endParaRPr>
          </a:p>
          <a:p>
            <a:pPr marL="2794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3.</a:t>
            </a:r>
            <a:r>
              <a:rPr dirty="0" sz="2000" spc="114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Team</a:t>
            </a:r>
            <a:r>
              <a:rPr dirty="0" sz="2000" spc="12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Palatino Linotype"/>
                <a:cs typeface="Palatino Linotype"/>
              </a:rPr>
              <a:t>Building</a:t>
            </a:r>
            <a:endParaRPr sz="2000">
              <a:latin typeface="Palatino Linotype"/>
              <a:cs typeface="Palatino Linotype"/>
            </a:endParaRPr>
          </a:p>
          <a:p>
            <a:pPr marL="2794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5.</a:t>
            </a:r>
            <a:r>
              <a:rPr dirty="0" sz="2000" spc="5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55" b="1">
                <a:solidFill>
                  <a:srgbClr val="FFFFFF"/>
                </a:solidFill>
                <a:latin typeface="Palatino Linotype"/>
                <a:cs typeface="Palatino Linotype"/>
              </a:rPr>
              <a:t>Resource </a:t>
            </a:r>
            <a:r>
              <a:rPr dirty="0" sz="2000" spc="-10" b="1">
                <a:solidFill>
                  <a:srgbClr val="FFFFFF"/>
                </a:solidFill>
                <a:latin typeface="Palatino Linotype"/>
                <a:cs typeface="Palatino Linotype"/>
              </a:rPr>
              <a:t>Acquisition</a:t>
            </a:r>
            <a:endParaRPr sz="2000">
              <a:latin typeface="Palatino Linotype"/>
              <a:cs typeface="Palatino Linotype"/>
            </a:endParaRPr>
          </a:p>
          <a:p>
            <a:pPr marL="2794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Palatino Linotype"/>
                <a:cs typeface="Palatino Linotype"/>
              </a:rPr>
              <a:t>7.</a:t>
            </a:r>
            <a:r>
              <a:rPr dirty="0" sz="2000" spc="-8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Palatino Linotype"/>
                <a:cs typeface="Palatino Linotype"/>
              </a:rPr>
              <a:t>Scaling</a:t>
            </a:r>
            <a:endParaRPr sz="2000">
              <a:latin typeface="Palatino Linotype"/>
              <a:cs typeface="Palatino Linotype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507635" y="7757006"/>
            <a:ext cx="6326505" cy="1553210"/>
            <a:chOff x="507635" y="7757006"/>
            <a:chExt cx="6326505" cy="1553210"/>
          </a:xfrm>
        </p:grpSpPr>
        <p:sp>
          <p:nvSpPr>
            <p:cNvPr id="15" name="object 15" descr=""/>
            <p:cNvSpPr/>
            <p:nvPr/>
          </p:nvSpPr>
          <p:spPr>
            <a:xfrm>
              <a:off x="535853" y="7785530"/>
              <a:ext cx="6271260" cy="1499870"/>
            </a:xfrm>
            <a:custGeom>
              <a:avLst/>
              <a:gdLst/>
              <a:ahLst/>
              <a:cxnLst/>
              <a:rect l="l" t="t" r="r" b="b"/>
              <a:pathLst>
                <a:path w="6271259" h="1499870">
                  <a:moveTo>
                    <a:pt x="6270712" y="1499560"/>
                  </a:moveTo>
                  <a:lnTo>
                    <a:pt x="0" y="1499560"/>
                  </a:lnTo>
                  <a:lnTo>
                    <a:pt x="0" y="0"/>
                  </a:lnTo>
                  <a:lnTo>
                    <a:pt x="6270712" y="0"/>
                  </a:lnTo>
                  <a:lnTo>
                    <a:pt x="6270712" y="14995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36158" y="7785530"/>
              <a:ext cx="6269355" cy="1496060"/>
            </a:xfrm>
            <a:custGeom>
              <a:avLst/>
              <a:gdLst/>
              <a:ahLst/>
              <a:cxnLst/>
              <a:rect l="l" t="t" r="r" b="b"/>
              <a:pathLst>
                <a:path w="6269355" h="1496059">
                  <a:moveTo>
                    <a:pt x="0" y="0"/>
                  </a:moveTo>
                  <a:lnTo>
                    <a:pt x="6269202" y="0"/>
                  </a:lnTo>
                  <a:lnTo>
                    <a:pt x="6269202" y="1495988"/>
                  </a:lnTo>
                  <a:lnTo>
                    <a:pt x="0" y="1495988"/>
                  </a:lnTo>
                  <a:lnTo>
                    <a:pt x="0" y="0"/>
                  </a:lnTo>
                  <a:close/>
                </a:path>
              </a:pathLst>
            </a:custGeom>
            <a:ln w="570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837428" y="9606298"/>
            <a:ext cx="5708015" cy="67310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R="217804">
              <a:lnSpc>
                <a:spcPct val="100000"/>
              </a:lnSpc>
              <a:spcBef>
                <a:spcPts val="120"/>
              </a:spcBef>
            </a:pPr>
            <a:r>
              <a:rPr dirty="0" sz="2100" spc="80" b="1">
                <a:solidFill>
                  <a:srgbClr val="5CE1E6"/>
                </a:solidFill>
                <a:latin typeface="Palatino Linotype"/>
                <a:cs typeface="Palatino Linotype"/>
              </a:rPr>
              <a:t>Let</a:t>
            </a:r>
            <a:r>
              <a:rPr dirty="0" sz="2100" spc="95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100" b="1">
                <a:solidFill>
                  <a:srgbClr val="5CE1E6"/>
                </a:solidFill>
                <a:latin typeface="Palatino Linotype"/>
                <a:cs typeface="Palatino Linotype"/>
              </a:rPr>
              <a:t>us</a:t>
            </a:r>
            <a:r>
              <a:rPr dirty="0" sz="2100" spc="95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100" spc="45" b="1">
                <a:solidFill>
                  <a:srgbClr val="5CE1E6"/>
                </a:solidFill>
                <a:latin typeface="Palatino Linotype"/>
                <a:cs typeface="Palatino Linotype"/>
              </a:rPr>
              <a:t>innovate</a:t>
            </a:r>
            <a:r>
              <a:rPr dirty="0" sz="2100" spc="100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100" b="1">
                <a:solidFill>
                  <a:srgbClr val="5CE1E6"/>
                </a:solidFill>
                <a:latin typeface="Palatino Linotype"/>
                <a:cs typeface="Palatino Linotype"/>
              </a:rPr>
              <a:t>with</a:t>
            </a:r>
            <a:r>
              <a:rPr dirty="0" sz="2100" spc="95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100" spc="40" b="1">
                <a:solidFill>
                  <a:srgbClr val="5CE1E6"/>
                </a:solidFill>
                <a:latin typeface="Palatino Linotype"/>
                <a:cs typeface="Palatino Linotype"/>
              </a:rPr>
              <a:t>purpose</a:t>
            </a:r>
            <a:endParaRPr sz="2100">
              <a:latin typeface="Palatino Linotype"/>
              <a:cs typeface="Palatino Linotype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dirty="0" sz="2100" spc="-10" b="1">
                <a:solidFill>
                  <a:srgbClr val="5CE1E6"/>
                </a:solidFill>
                <a:latin typeface="Palatino Linotype"/>
                <a:cs typeface="Palatino Linotype"/>
              </a:rPr>
              <a:t>Aligned</a:t>
            </a:r>
            <a:r>
              <a:rPr dirty="0" sz="2100" spc="40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100" b="1">
                <a:solidFill>
                  <a:srgbClr val="5CE1E6"/>
                </a:solidFill>
                <a:latin typeface="Palatino Linotype"/>
                <a:cs typeface="Palatino Linotype"/>
              </a:rPr>
              <a:t>with</a:t>
            </a:r>
            <a:r>
              <a:rPr dirty="0" sz="2100" spc="40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100" b="1">
                <a:solidFill>
                  <a:srgbClr val="5CE1E6"/>
                </a:solidFill>
                <a:latin typeface="Palatino Linotype"/>
                <a:cs typeface="Palatino Linotype"/>
              </a:rPr>
              <a:t>global</a:t>
            </a:r>
            <a:r>
              <a:rPr dirty="0" sz="2100" spc="45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100" b="1">
                <a:solidFill>
                  <a:srgbClr val="5CE1E6"/>
                </a:solidFill>
                <a:latin typeface="Palatino Linotype"/>
                <a:cs typeface="Palatino Linotype"/>
              </a:rPr>
              <a:t>goals</a:t>
            </a:r>
            <a:r>
              <a:rPr dirty="0" sz="2100" spc="40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100" spc="65" b="1">
                <a:solidFill>
                  <a:srgbClr val="5CE1E6"/>
                </a:solidFill>
                <a:latin typeface="Palatino Linotype"/>
                <a:cs typeface="Palatino Linotype"/>
              </a:rPr>
              <a:t>for</a:t>
            </a:r>
            <a:r>
              <a:rPr dirty="0" sz="2100" spc="40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100" spc="50" b="1">
                <a:solidFill>
                  <a:srgbClr val="5CE1E6"/>
                </a:solidFill>
                <a:latin typeface="Palatino Linotype"/>
                <a:cs typeface="Palatino Linotype"/>
              </a:rPr>
              <a:t>a</a:t>
            </a:r>
            <a:r>
              <a:rPr dirty="0" sz="2100" spc="45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100" spc="100" b="1">
                <a:solidFill>
                  <a:srgbClr val="5CE1E6"/>
                </a:solidFill>
                <a:latin typeface="Palatino Linotype"/>
                <a:cs typeface="Palatino Linotype"/>
              </a:rPr>
              <a:t>better</a:t>
            </a:r>
            <a:r>
              <a:rPr dirty="0" sz="2100" spc="40" b="1">
                <a:solidFill>
                  <a:srgbClr val="5CE1E6"/>
                </a:solidFill>
                <a:latin typeface="Palatino Linotype"/>
                <a:cs typeface="Palatino Linotype"/>
              </a:rPr>
              <a:t> </a:t>
            </a:r>
            <a:r>
              <a:rPr dirty="0" sz="2100" spc="45" b="1">
                <a:solidFill>
                  <a:srgbClr val="5CE1E6"/>
                </a:solidFill>
                <a:latin typeface="Palatino Linotype"/>
                <a:cs typeface="Palatino Linotype"/>
              </a:rPr>
              <a:t>future.</a:t>
            </a:r>
            <a:endParaRPr sz="21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Madhumitha Saravanan</dc:creator>
  <cp:keywords>DAGro9UAW8I,BAGfoLqmUFw,0</cp:keywords>
  <dc:title>I&amp;P</dc:title>
  <dcterms:created xsi:type="dcterms:W3CDTF">2025-07-13T12:09:03Z</dcterms:created>
  <dcterms:modified xsi:type="dcterms:W3CDTF">2025-07-13T12:09:03Z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2025-06-29T00:00:00Z</vt:filetime>
  </property>
  <property fmtid="{D5CDD505-2E9C-101B-9397-08002B2CF9AE}" pid="3" name="Creator">
    <vt:lpwstr>Canva</vt:lpwstr>
  </property>
  <property fmtid="{D5CDD505-2E9C-101B-9397-08002B2CF9AE}" pid="4" name="LastSaved">
    <vt:filetime>2025-07-13T00:00:00Z</vt:filetime>
  </property>
  <property fmtid="{D5CDD505-2E9C-101B-9397-08002B2CF9AE}" pid="5" name="Producer">
    <vt:lpwstr>Canva</vt:lpwstr>
  </property>
</Properties>
</file>